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3"/>
  </p:notesMasterIdLst>
  <p:sldIdLst>
    <p:sldId id="256" r:id="rId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1" d="100"/>
          <a:sy n="101" d="100"/>
        </p:scale>
        <p:origin x="-456"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843181695"/>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799"/>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0" name="Shape 10"/>
          <p:cNvSpPr txBox="1">
            <a:spLocks noGrp="1"/>
          </p:cNvSpPr>
          <p:nvPr>
            <p:ph type="ctrTitle"/>
          </p:nvPr>
        </p:nvSpPr>
        <p:spPr>
          <a:xfrm>
            <a:off x="685800" y="1583342"/>
            <a:ext cx="7772400" cy="1159799"/>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1" name="Shape 11"/>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Clr>
                <a:schemeClr val="dk1"/>
              </a:buClr>
              <a:buSzPct val="100000"/>
              <a:buNone/>
              <a:defRPr sz="1800">
                <a:solidFill>
                  <a:schemeClr val="dk1"/>
                </a:solidFill>
              </a:defRPr>
            </a:lvl1pPr>
          </a:lstStyle>
          <a:p>
            <a:endParaRPr/>
          </a:p>
        </p:txBody>
      </p:sp>
      <p:sp>
        <p:nvSpPr>
          <p:cNvPr id="26" name="Shape 2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30000">
              <a:schemeClr val="lt1"/>
            </a:gs>
            <a:gs pos="100000">
              <a:schemeClr val="lt2"/>
            </a:gs>
          </a:gsLst>
          <a:path path="circle">
            <a:fillToRect l="50000" t="50000" r="50000" b="50000"/>
          </a:path>
          <a:tileRect/>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SzPct val="100000"/>
              <a:defRPr sz="3000"/>
            </a:lvl1pPr>
            <a:lvl2pPr>
              <a:spcBef>
                <a:spcPts val="480"/>
              </a:spcBef>
              <a:buSzPct val="100000"/>
              <a:defRPr sz="2400"/>
            </a:lvl2pPr>
            <a:lvl3pPr>
              <a:spcBef>
                <a:spcPts val="480"/>
              </a:spcBef>
              <a:buSzPct val="100000"/>
              <a:defRPr sz="2400"/>
            </a:lvl3pPr>
            <a:lvl4pPr>
              <a:spcBef>
                <a:spcPts val="360"/>
              </a:spcBef>
              <a:buSzPct val="100000"/>
              <a:defRPr sz="1800"/>
            </a:lvl4pPr>
            <a:lvl5pPr>
              <a:spcBef>
                <a:spcPts val="360"/>
              </a:spcBef>
              <a:buSzPct val="100000"/>
              <a:defRPr sz="1800"/>
            </a:lvl5pPr>
            <a:lvl6pPr>
              <a:spcBef>
                <a:spcPts val="360"/>
              </a:spcBef>
              <a:buSzPct val="100000"/>
              <a:defRPr sz="1800"/>
            </a:lvl6pPr>
            <a:lvl7pPr>
              <a:spcBef>
                <a:spcPts val="360"/>
              </a:spcBef>
              <a:buSzPct val="100000"/>
              <a:defRPr sz="1800"/>
            </a:lvl7pPr>
            <a:lvl8pPr>
              <a:spcBef>
                <a:spcPts val="360"/>
              </a:spcBef>
              <a:buSzPct val="100000"/>
              <a:defRPr sz="1800"/>
            </a:lvl8pPr>
            <a:lvl9pPr>
              <a:spcBef>
                <a:spcPts val="360"/>
              </a:spcBef>
              <a:buSzPct val="100000"/>
              <a:defRPr sz="1800"/>
            </a:lvl9pPr>
          </a:lstStyle>
          <a:p>
            <a:endParaRPr/>
          </a:p>
        </p:txBody>
      </p:sp>
      <p:sp>
        <p:nvSpPr>
          <p:cNvPr id="7" name="Shape 7"/>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FA8DC"/>
        </a:solidFill>
        <a:effectLst/>
      </p:bgPr>
    </p:bg>
    <p:spTree>
      <p:nvGrpSpPr>
        <p:cNvPr id="1" name="Shape 29"/>
        <p:cNvGrpSpPr/>
        <p:nvPr/>
      </p:nvGrpSpPr>
      <p:grpSpPr>
        <a:xfrm>
          <a:off x="0" y="0"/>
          <a:ext cx="0" cy="0"/>
          <a:chOff x="0" y="0"/>
          <a:chExt cx="0" cy="0"/>
        </a:xfrm>
      </p:grpSpPr>
      <p:pic>
        <p:nvPicPr>
          <p:cNvPr id="30" name="Shape 30"/>
          <p:cNvPicPr preferRelativeResize="0"/>
          <p:nvPr/>
        </p:nvPicPr>
        <p:blipFill>
          <a:blip r:embed="rId3">
            <a:alphaModFix/>
          </a:blip>
          <a:stretch>
            <a:fillRect/>
          </a:stretch>
        </p:blipFill>
        <p:spPr>
          <a:xfrm>
            <a:off x="2220362" y="1129846"/>
            <a:ext cx="3922749" cy="2369065"/>
          </a:xfrm>
          <a:prstGeom prst="rect">
            <a:avLst/>
          </a:prstGeom>
          <a:noFill/>
          <a:ln>
            <a:noFill/>
          </a:ln>
        </p:spPr>
      </p:pic>
      <p:sp>
        <p:nvSpPr>
          <p:cNvPr id="31" name="Shape 31"/>
          <p:cNvSpPr txBox="1"/>
          <p:nvPr/>
        </p:nvSpPr>
        <p:spPr>
          <a:xfrm>
            <a:off x="1333950" y="224175"/>
            <a:ext cx="7147200" cy="585299"/>
          </a:xfrm>
          <a:prstGeom prst="rect">
            <a:avLst/>
          </a:prstGeom>
          <a:noFill/>
          <a:ln>
            <a:noFill/>
          </a:ln>
        </p:spPr>
        <p:txBody>
          <a:bodyPr lIns="91425" tIns="91425" rIns="91425" bIns="91425" anchor="t" anchorCtr="0">
            <a:noAutofit/>
          </a:bodyPr>
          <a:lstStyle/>
          <a:p>
            <a:pPr>
              <a:spcBef>
                <a:spcPts val="0"/>
              </a:spcBef>
              <a:buNone/>
            </a:pPr>
            <a:r>
              <a:rPr lang="en" sz="3000" u="sng">
                <a:latin typeface="Comic Sans MS"/>
                <a:ea typeface="Comic Sans MS"/>
                <a:cs typeface="Comic Sans MS"/>
                <a:sym typeface="Comic Sans MS"/>
              </a:rPr>
              <a:t>Save the Los Glaciares National Park</a:t>
            </a:r>
          </a:p>
        </p:txBody>
      </p:sp>
      <p:sp>
        <p:nvSpPr>
          <p:cNvPr id="32" name="Shape 32"/>
          <p:cNvSpPr txBox="1"/>
          <p:nvPr/>
        </p:nvSpPr>
        <p:spPr>
          <a:xfrm>
            <a:off x="45300" y="809475"/>
            <a:ext cx="2310299" cy="1403100"/>
          </a:xfrm>
          <a:prstGeom prst="rect">
            <a:avLst/>
          </a:prstGeom>
          <a:noFill/>
          <a:ln>
            <a:noFill/>
          </a:ln>
        </p:spPr>
        <p:txBody>
          <a:bodyPr lIns="91425" tIns="91425" rIns="91425" bIns="91425" anchor="t" anchorCtr="0">
            <a:noAutofit/>
          </a:bodyPr>
          <a:lstStyle/>
          <a:p>
            <a:pPr rtl="0">
              <a:spcBef>
                <a:spcPts val="0"/>
              </a:spcBef>
              <a:buNone/>
            </a:pPr>
            <a:r>
              <a:rPr lang="en" b="1">
                <a:latin typeface="Comic Sans MS"/>
                <a:ea typeface="Comic Sans MS"/>
                <a:cs typeface="Comic Sans MS"/>
                <a:sym typeface="Comic Sans MS"/>
              </a:rPr>
              <a:t>Where….</a:t>
            </a:r>
          </a:p>
          <a:p>
            <a:pPr>
              <a:spcBef>
                <a:spcPts val="0"/>
              </a:spcBef>
              <a:buNone/>
            </a:pPr>
            <a:r>
              <a:rPr lang="en">
                <a:latin typeface="Comic Sans MS"/>
                <a:ea typeface="Comic Sans MS"/>
                <a:cs typeface="Comic Sans MS"/>
                <a:sym typeface="Comic Sans MS"/>
              </a:rPr>
              <a:t>Located in the Austral Andes in Argentina. The National Park was created in 1937 and contains 47 large glaciers and 200 smaller ones. </a:t>
            </a:r>
          </a:p>
        </p:txBody>
      </p:sp>
      <p:sp>
        <p:nvSpPr>
          <p:cNvPr id="33" name="Shape 33"/>
          <p:cNvSpPr txBox="1"/>
          <p:nvPr/>
        </p:nvSpPr>
        <p:spPr>
          <a:xfrm>
            <a:off x="6202875" y="2604075"/>
            <a:ext cx="2674800" cy="2079299"/>
          </a:xfrm>
          <a:prstGeom prst="rect">
            <a:avLst/>
          </a:prstGeom>
          <a:noFill/>
          <a:ln>
            <a:noFill/>
          </a:ln>
        </p:spPr>
        <p:txBody>
          <a:bodyPr lIns="91425" tIns="91425" rIns="91425" bIns="91425" anchor="t" anchorCtr="0">
            <a:noAutofit/>
          </a:bodyPr>
          <a:lstStyle/>
          <a:p>
            <a:pPr rtl="0">
              <a:spcBef>
                <a:spcPts val="0"/>
              </a:spcBef>
              <a:buNone/>
            </a:pPr>
            <a:r>
              <a:rPr lang="en" b="1">
                <a:latin typeface="Comic Sans MS"/>
                <a:ea typeface="Comic Sans MS"/>
                <a:cs typeface="Comic Sans MS"/>
                <a:sym typeface="Comic Sans MS"/>
              </a:rPr>
              <a:t>Why is it important??</a:t>
            </a:r>
          </a:p>
          <a:p>
            <a:pPr>
              <a:spcBef>
                <a:spcPts val="0"/>
              </a:spcBef>
              <a:buNone/>
            </a:pPr>
            <a:r>
              <a:rPr lang="en">
                <a:latin typeface="Comic Sans MS"/>
                <a:ea typeface="Comic Sans MS"/>
                <a:cs typeface="Comic Sans MS"/>
                <a:sym typeface="Comic Sans MS"/>
              </a:rPr>
              <a:t>Los Glaciares is significant to Argentina’s culture as it is home to many endangered animals. The Wildlife include guanacos, chinchillas, condors and rheas. These are important animals to Argentina’s cultural identity. </a:t>
            </a:r>
          </a:p>
        </p:txBody>
      </p:sp>
      <p:sp>
        <p:nvSpPr>
          <p:cNvPr id="34" name="Shape 34"/>
          <p:cNvSpPr txBox="1"/>
          <p:nvPr/>
        </p:nvSpPr>
        <p:spPr>
          <a:xfrm>
            <a:off x="0" y="2661000"/>
            <a:ext cx="2160600" cy="1569000"/>
          </a:xfrm>
          <a:prstGeom prst="rect">
            <a:avLst/>
          </a:prstGeom>
          <a:noFill/>
          <a:ln>
            <a:noFill/>
          </a:ln>
        </p:spPr>
        <p:txBody>
          <a:bodyPr lIns="91425" tIns="91425" rIns="91425" bIns="91425" anchor="t" anchorCtr="0">
            <a:noAutofit/>
          </a:bodyPr>
          <a:lstStyle/>
          <a:p>
            <a:pPr rtl="0">
              <a:spcBef>
                <a:spcPts val="0"/>
              </a:spcBef>
              <a:buNone/>
            </a:pPr>
            <a:r>
              <a:rPr lang="en" b="1">
                <a:latin typeface="Comic Sans MS"/>
                <a:ea typeface="Comic Sans MS"/>
                <a:cs typeface="Comic Sans MS"/>
                <a:sym typeface="Comic Sans MS"/>
              </a:rPr>
              <a:t>How can you help to save it??</a:t>
            </a:r>
          </a:p>
          <a:p>
            <a:pPr>
              <a:spcBef>
                <a:spcPts val="0"/>
              </a:spcBef>
              <a:buNone/>
            </a:pPr>
            <a:r>
              <a:rPr lang="en">
                <a:latin typeface="Comic Sans MS"/>
                <a:ea typeface="Comic Sans MS"/>
                <a:cs typeface="Comic Sans MS"/>
                <a:sym typeface="Comic Sans MS"/>
              </a:rPr>
              <a:t>To save this landmark we must acknowledge the direct effect the warming ocean has on glaciers. Please be mindful of your carbon footprint and its effect on the world. </a:t>
            </a:r>
            <a:r>
              <a:rPr lang="en"/>
              <a:t> </a:t>
            </a:r>
          </a:p>
        </p:txBody>
      </p:sp>
      <p:sp>
        <p:nvSpPr>
          <p:cNvPr id="35" name="Shape 35"/>
          <p:cNvSpPr txBox="1"/>
          <p:nvPr/>
        </p:nvSpPr>
        <p:spPr>
          <a:xfrm rot="-881595">
            <a:off x="6131608" y="770797"/>
            <a:ext cx="2817333" cy="883300"/>
          </a:xfrm>
          <a:prstGeom prst="rect">
            <a:avLst/>
          </a:prstGeom>
          <a:noFill/>
          <a:ln>
            <a:noFill/>
          </a:ln>
        </p:spPr>
        <p:txBody>
          <a:bodyPr lIns="91425" tIns="91425" rIns="91425" bIns="91425" anchor="t" anchorCtr="0">
            <a:noAutofit/>
          </a:bodyPr>
          <a:lstStyle/>
          <a:p>
            <a:pPr rtl="0">
              <a:spcBef>
                <a:spcPts val="0"/>
              </a:spcBef>
              <a:buNone/>
            </a:pPr>
            <a:r>
              <a:rPr lang="en">
                <a:latin typeface="Comic Sans MS"/>
                <a:ea typeface="Comic Sans MS"/>
                <a:cs typeface="Comic Sans MS"/>
                <a:sym typeface="Comic Sans MS"/>
              </a:rPr>
              <a:t> </a:t>
            </a:r>
          </a:p>
          <a:p>
            <a:pPr rtl="0">
              <a:spcBef>
                <a:spcPts val="0"/>
              </a:spcBef>
              <a:buNone/>
            </a:pPr>
            <a:r>
              <a:rPr lang="en" b="1">
                <a:latin typeface="Comic Sans MS"/>
                <a:ea typeface="Comic Sans MS"/>
                <a:cs typeface="Comic Sans MS"/>
                <a:sym typeface="Comic Sans MS"/>
              </a:rPr>
              <a:t>Why is the park at risk?</a:t>
            </a:r>
          </a:p>
          <a:p>
            <a:pPr>
              <a:spcBef>
                <a:spcPts val="0"/>
              </a:spcBef>
              <a:buNone/>
            </a:pPr>
            <a:r>
              <a:rPr lang="en">
                <a:latin typeface="Comic Sans MS"/>
                <a:ea typeface="Comic Sans MS"/>
                <a:cs typeface="Comic Sans MS"/>
                <a:sym typeface="Comic Sans MS"/>
              </a:rPr>
              <a:t>The ocean temperature worldwide has caused glaciers in the park to melt at a very rapid pace.</a:t>
            </a:r>
          </a:p>
        </p:txBody>
      </p:sp>
      <p:sp>
        <p:nvSpPr>
          <p:cNvPr id="36" name="Shape 36"/>
          <p:cNvSpPr txBox="1"/>
          <p:nvPr/>
        </p:nvSpPr>
        <p:spPr>
          <a:xfrm>
            <a:off x="3747675" y="3525225"/>
            <a:ext cx="2455200" cy="237000"/>
          </a:xfrm>
          <a:prstGeom prst="rect">
            <a:avLst/>
          </a:prstGeom>
          <a:noFill/>
          <a:ln>
            <a:noFill/>
          </a:ln>
        </p:spPr>
        <p:txBody>
          <a:bodyPr lIns="91425" tIns="91425" rIns="91425" bIns="91425" anchor="t" anchorCtr="0">
            <a:noAutofit/>
          </a:bodyPr>
          <a:lstStyle/>
          <a:p>
            <a:pPr>
              <a:spcBef>
                <a:spcPts val="0"/>
              </a:spcBef>
              <a:buNone/>
            </a:pPr>
            <a:r>
              <a:rPr lang="en"/>
              <a:t>Picture courtesy of www.briticanna.org</a:t>
            </a:r>
          </a:p>
        </p:txBody>
      </p:sp>
      <p:sp>
        <p:nvSpPr>
          <p:cNvPr id="37" name="Shape 37"/>
          <p:cNvSpPr txBox="1"/>
          <p:nvPr/>
        </p:nvSpPr>
        <p:spPr>
          <a:xfrm>
            <a:off x="2801750" y="4432600"/>
            <a:ext cx="2773800" cy="348600"/>
          </a:xfrm>
          <a:prstGeom prst="rect">
            <a:avLst/>
          </a:prstGeom>
          <a:noFill/>
          <a:ln>
            <a:noFill/>
          </a:ln>
        </p:spPr>
        <p:txBody>
          <a:bodyPr lIns="91425" tIns="91425" rIns="91425" bIns="91425" anchor="t" anchorCtr="0">
            <a:noAutofit/>
          </a:bodyPr>
          <a:lstStyle/>
          <a:p>
            <a:pPr>
              <a:spcBef>
                <a:spcPts val="0"/>
              </a:spcBef>
              <a:buNone/>
            </a:pPr>
            <a:r>
              <a:rPr lang="en" i="1"/>
              <a:t>Help to rebuild the park!!</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light-gradien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149</Words>
  <Application>Microsoft Macintosh PowerPoint</Application>
  <PresentationFormat>On-screen Show (16:9)</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light-gradient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Janet  Candy</cp:lastModifiedBy>
  <cp:revision>1</cp:revision>
  <dcterms:modified xsi:type="dcterms:W3CDTF">2015-04-15T01:04:51Z</dcterms:modified>
</cp:coreProperties>
</file>